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6" r:id="rId6"/>
    <p:sldId id="262" r:id="rId7"/>
    <p:sldId id="257" r:id="rId8"/>
    <p:sldId id="261" r:id="rId9"/>
    <p:sldId id="277" r:id="rId10"/>
    <p:sldId id="268" r:id="rId11"/>
    <p:sldId id="258" r:id="rId12"/>
    <p:sldId id="259" r:id="rId13"/>
    <p:sldId id="267" r:id="rId14"/>
    <p:sldId id="269" r:id="rId15"/>
    <p:sldId id="278" r:id="rId16"/>
    <p:sldId id="272" r:id="rId17"/>
    <p:sldId id="270" r:id="rId18"/>
    <p:sldId id="271" r:id="rId19"/>
    <p:sldId id="274" r:id="rId20"/>
    <p:sldId id="273" r:id="rId21"/>
    <p:sldId id="275" r:id="rId22"/>
    <p:sldId id="276" r:id="rId23"/>
    <p:sldId id="263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5161" autoAdjust="0"/>
  </p:normalViewPr>
  <p:slideViewPr>
    <p:cSldViewPr snapToGrid="0" showGuides="1">
      <p:cViewPr varScale="1">
        <p:scale>
          <a:sx n="142" d="100"/>
          <a:sy n="142" d="100"/>
        </p:scale>
        <p:origin x="24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8/26/22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CCAEE-A999-7A4D-98AC-8EF2B5903D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2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4257-2300-D249-BBD8-1B980B8A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C6FD8-D9EB-254A-BF1F-0E20CB40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1505-A5D2-2046-B0C7-15FBDE56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A72C-A413-D74C-9EE1-331097DC4023}" type="datetimeFigureOut">
              <a:rPr lang="en-US" smtClean="0"/>
              <a:t>8/26/22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B9C9-B965-4E4E-8F45-0C0CB8CD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1CA4-057C-9C4E-8951-2F063731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E6B3-F504-BC4B-B4AD-F45185BCF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hub.com/organizations/ChannelFinder/settings/profile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Finder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Aug.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EFF2-80D6-F645-B5CF-27F1E9199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1416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Options: </a:t>
            </a:r>
            <a:r>
              <a:rPr lang="en-US" sz="3600" dirty="0">
                <a:latin typeface="Courier" pitchFamily="2" charset="0"/>
              </a:rPr>
              <a:t>“*Pattern*  tag  prop=*value*”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C64D2-2799-4F4E-B839-E099100C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8"/>
            <a:ext cx="12192000" cy="1922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92B16-3FD7-464F-83EA-5E0FB618C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5548"/>
            <a:ext cx="5339506" cy="331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5DFA4-A40C-6F45-AA97-9A8C202F0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2550695"/>
            <a:ext cx="6891688" cy="430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59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52CD-8B67-1F47-9798-15EDFE17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r>
              <a:rPr lang="en-US" dirty="0"/>
              <a:t>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9D8AA-D043-9D41-8992-B6D1404A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435"/>
            <a:ext cx="11076495" cy="605936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D00770-11F2-244D-AD3B-A507941BE7B3}"/>
              </a:ext>
            </a:extLst>
          </p:cNvPr>
          <p:cNvCxnSpPr>
            <a:cxnSpLocks/>
          </p:cNvCxnSpPr>
          <p:nvPr/>
        </p:nvCxnSpPr>
        <p:spPr>
          <a:xfrm>
            <a:off x="2846895" y="1414019"/>
            <a:ext cx="1223586" cy="2356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DF1039-5807-1B4E-B853-79750F92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89" y="1649690"/>
            <a:ext cx="41656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9AE2-A864-0530-8595-E8A2ADB8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Especially useful for Disconnected Channels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393FC3-3767-E0BB-411D-04EA78B8E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29" y="1690688"/>
            <a:ext cx="4260225" cy="1636096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53702C-1B5C-D46A-B875-4E6C044E4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901" y="2959518"/>
            <a:ext cx="6448581" cy="3381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77C588-3B4F-E367-1A17-F56660CED786}"/>
              </a:ext>
            </a:extLst>
          </p:cNvPr>
          <p:cNvSpPr txBox="1"/>
          <p:nvPr/>
        </p:nvSpPr>
        <p:spPr>
          <a:xfrm>
            <a:off x="494676" y="4272195"/>
            <a:ext cx="4047344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IOC is supposed to provide this channel?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was IOC last seen?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to contact?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host? Where on that host?</a:t>
            </a:r>
          </a:p>
        </p:txBody>
      </p:sp>
    </p:spTree>
    <p:extLst>
      <p:ext uri="{BB962C8B-B14F-4D97-AF65-F5344CB8AC3E}">
        <p14:creationId xmlns:p14="http://schemas.microsoft.com/office/powerpoint/2010/main" val="196152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7FD9-1642-5B41-965C-5EE66EFB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109" y="157736"/>
            <a:ext cx="7344266" cy="747238"/>
          </a:xfrm>
        </p:spPr>
        <p:txBody>
          <a:bodyPr/>
          <a:lstStyle/>
          <a:p>
            <a:r>
              <a:rPr lang="en-US" dirty="0"/>
              <a:t>Create you own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B7040-3F2F-3A4C-BF38-0398936D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36"/>
            <a:ext cx="4105984" cy="6700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6AE7D-5FEE-4349-A023-77D76BF9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3576" y="3148552"/>
            <a:ext cx="9228104" cy="1918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071CD-F378-004B-ACE0-BE2CB937F4FB}"/>
              </a:ext>
            </a:extLst>
          </p:cNvPr>
          <p:cNvSpPr txBox="1"/>
          <p:nvPr/>
        </p:nvSpPr>
        <p:spPr>
          <a:xfrm>
            <a:off x="4751109" y="1461154"/>
            <a:ext cx="4391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List all IOCs and their PV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archive config</a:t>
            </a:r>
          </a:p>
        </p:txBody>
      </p:sp>
    </p:spTree>
    <p:extLst>
      <p:ext uri="{BB962C8B-B14F-4D97-AF65-F5344CB8AC3E}">
        <p14:creationId xmlns:p14="http://schemas.microsoft.com/office/powerpoint/2010/main" val="18508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15F8-D887-564A-8696-A4EE714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494"/>
          </a:xfrm>
        </p:spPr>
        <p:txBody>
          <a:bodyPr/>
          <a:lstStyle/>
          <a:p>
            <a:r>
              <a:rPr lang="en-US" dirty="0"/>
              <a:t>Elasticsearch: Count PVs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65CB-F57D-1F47-8AF8-F73CE11B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451"/>
            <a:ext cx="10515600" cy="313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curl http://localhost:9200/</a:t>
            </a:r>
            <a:r>
              <a:rPr lang="en-US" sz="2400" dirty="0" err="1">
                <a:latin typeface="Courier" pitchFamily="2" charset="0"/>
              </a:rPr>
              <a:t>channelfinder</a:t>
            </a:r>
            <a:r>
              <a:rPr lang="en-US" sz="2400" dirty="0">
                <a:latin typeface="Courier" pitchFamily="2" charset="0"/>
              </a:rPr>
              <a:t>/_</a:t>
            </a:r>
            <a:r>
              <a:rPr lang="en-US" sz="2400" dirty="0" err="1">
                <a:latin typeface="Courier" pitchFamily="2" charset="0"/>
              </a:rPr>
              <a:t>count?pretty</a:t>
            </a: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OK..</a:t>
            </a:r>
          </a:p>
        </p:txBody>
      </p:sp>
    </p:spTree>
    <p:extLst>
      <p:ext uri="{BB962C8B-B14F-4D97-AF65-F5344CB8AC3E}">
        <p14:creationId xmlns:p14="http://schemas.microsoft.com/office/powerpoint/2010/main" val="420117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15F8-D887-564A-8696-A4EE714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"/>
            <a:ext cx="10515600" cy="678929"/>
          </a:xfrm>
        </p:spPr>
        <p:txBody>
          <a:bodyPr>
            <a:normAutofit/>
          </a:bodyPr>
          <a:lstStyle/>
          <a:p>
            <a:r>
              <a:rPr lang="en-US" dirty="0"/>
              <a:t>Elasticsearch: List IOCs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65CB-F57D-1F47-8AF8-F73CE11B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12042"/>
            <a:ext cx="10871579" cy="59913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curl -XGET "http://localhost:9200/</a:t>
            </a:r>
            <a:r>
              <a:rPr lang="en-US" sz="1100" dirty="0" err="1">
                <a:latin typeface="Courier" pitchFamily="2" charset="0"/>
              </a:rPr>
              <a:t>channelfinder</a:t>
            </a:r>
            <a:r>
              <a:rPr lang="en-US" sz="1100" dirty="0">
                <a:latin typeface="Courier" pitchFamily="2" charset="0"/>
              </a:rPr>
              <a:t>/_search" -H 'Content-Type: application/json' -d'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"query":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"nested":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"path": "properties",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"query": { "match": { "</a:t>
            </a:r>
            <a:r>
              <a:rPr lang="en-US" sz="1100" dirty="0" err="1">
                <a:latin typeface="Courier" pitchFamily="2" charset="0"/>
              </a:rPr>
              <a:t>properties.name</a:t>
            </a:r>
            <a:r>
              <a:rPr lang="en-US" sz="1100" dirty="0">
                <a:latin typeface="Courier" pitchFamily="2" charset="0"/>
              </a:rPr>
              <a:t>": "</a:t>
            </a:r>
            <a:r>
              <a:rPr lang="en-US" sz="1100" dirty="0" err="1">
                <a:latin typeface="Courier" pitchFamily="2" charset="0"/>
              </a:rPr>
              <a:t>iocName</a:t>
            </a:r>
            <a:r>
              <a:rPr lang="en-US" sz="1100" dirty="0">
                <a:latin typeface="Courier" pitchFamily="2" charset="0"/>
              </a:rPr>
              <a:t>" }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"size": 0,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"</a:t>
            </a:r>
            <a:r>
              <a:rPr lang="en-US" sz="1100" dirty="0" err="1">
                <a:latin typeface="Courier" pitchFamily="2" charset="0"/>
              </a:rPr>
              <a:t>aggs</a:t>
            </a:r>
            <a:r>
              <a:rPr lang="en-US" sz="1100" dirty="0">
                <a:latin typeface="Courier" pitchFamily="2" charset="0"/>
              </a:rPr>
              <a:t>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"IOCs":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"nested": { "path": "properties" 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"</a:t>
            </a:r>
            <a:r>
              <a:rPr lang="en-US" sz="1100" dirty="0" err="1">
                <a:latin typeface="Courier" pitchFamily="2" charset="0"/>
              </a:rPr>
              <a:t>aggs</a:t>
            </a:r>
            <a:r>
              <a:rPr lang="en-US" sz="1100" dirty="0">
                <a:latin typeface="Courier" pitchFamily="2" charset="0"/>
              </a:rPr>
              <a:t>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"</a:t>
            </a:r>
            <a:r>
              <a:rPr lang="en-US" sz="1100" dirty="0" err="1">
                <a:latin typeface="Courier" pitchFamily="2" charset="0"/>
              </a:rPr>
              <a:t>filter_ioc</a:t>
            </a:r>
            <a:r>
              <a:rPr lang="en-US" sz="1100" dirty="0">
                <a:latin typeface="Courier" pitchFamily="2" charset="0"/>
              </a:rPr>
              <a:t>":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  "filter": { "bool": { "filter": [ { "term": { "</a:t>
            </a:r>
            <a:r>
              <a:rPr lang="en-US" sz="1100" dirty="0" err="1">
                <a:latin typeface="Courier" pitchFamily="2" charset="0"/>
              </a:rPr>
              <a:t>properties.name</a:t>
            </a:r>
            <a:r>
              <a:rPr lang="en-US" sz="1100" dirty="0">
                <a:latin typeface="Courier" pitchFamily="2" charset="0"/>
              </a:rPr>
              <a:t>": "</a:t>
            </a:r>
            <a:r>
              <a:rPr lang="en-US" sz="1100" dirty="0" err="1">
                <a:latin typeface="Courier" pitchFamily="2" charset="0"/>
              </a:rPr>
              <a:t>iocName</a:t>
            </a:r>
            <a:r>
              <a:rPr lang="en-US" sz="1100" dirty="0">
                <a:latin typeface="Courier" pitchFamily="2" charset="0"/>
              </a:rPr>
              <a:t>" } } ] } 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  "</a:t>
            </a:r>
            <a:r>
              <a:rPr lang="en-US" sz="1100" dirty="0" err="1">
                <a:latin typeface="Courier" pitchFamily="2" charset="0"/>
              </a:rPr>
              <a:t>aggs</a:t>
            </a:r>
            <a:r>
              <a:rPr lang="en-US" sz="1100" dirty="0">
                <a:latin typeface="Courier" pitchFamily="2" charset="0"/>
              </a:rPr>
              <a:t>": { "</a:t>
            </a:r>
            <a:r>
              <a:rPr lang="en-US" sz="1100" dirty="0" err="1">
                <a:latin typeface="Courier" pitchFamily="2" charset="0"/>
              </a:rPr>
              <a:t>ioc</a:t>
            </a:r>
            <a:r>
              <a:rPr lang="en-US" sz="1100" dirty="0">
                <a:latin typeface="Courier" pitchFamily="2" charset="0"/>
              </a:rPr>
              <a:t>": { "terms": { "field": "</a:t>
            </a:r>
            <a:r>
              <a:rPr lang="en-US" sz="1100" dirty="0" err="1">
                <a:latin typeface="Courier" pitchFamily="2" charset="0"/>
              </a:rPr>
              <a:t>properties.value</a:t>
            </a:r>
            <a:r>
              <a:rPr lang="en-US" sz="1100" dirty="0">
                <a:latin typeface="Courier" pitchFamily="2" charset="0"/>
              </a:rPr>
              <a:t>", "size": 500 } }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  }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Courier" pitchFamily="2" charset="0"/>
              </a:rPr>
              <a:t>  }</a:t>
            </a:r>
            <a:br>
              <a:rPr lang="en-US" sz="1100" dirty="0">
                <a:latin typeface="Courier" pitchFamily="2" charset="0"/>
              </a:rPr>
            </a:br>
            <a:r>
              <a:rPr lang="en-US" sz="1100" dirty="0">
                <a:latin typeface="Courier" pitchFamily="2" charset="0"/>
              </a:rPr>
              <a:t>}’</a:t>
            </a:r>
            <a:br>
              <a:rPr lang="en-US" sz="1100" dirty="0">
                <a:latin typeface="Courier" pitchFamily="2" charset="0"/>
              </a:rPr>
            </a:br>
            <a:r>
              <a:rPr lang="en-US" sz="1100" dirty="0">
                <a:latin typeface="Courier" pitchFamily="2" charset="0"/>
              </a:rPr>
              <a:t>                                 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Well…</a:t>
            </a:r>
          </a:p>
        </p:txBody>
      </p:sp>
    </p:spTree>
    <p:extLst>
      <p:ext uri="{BB962C8B-B14F-4D97-AF65-F5344CB8AC3E}">
        <p14:creationId xmlns:p14="http://schemas.microsoft.com/office/powerpoint/2010/main" val="206464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7EAC-1817-9C42-8FC5-98664965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09"/>
            <a:ext cx="10515600" cy="766091"/>
          </a:xfrm>
        </p:spPr>
        <p:txBody>
          <a:bodyPr/>
          <a:lstStyle/>
          <a:p>
            <a:r>
              <a:rPr lang="en-US" dirty="0"/>
              <a:t>But it’s 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EBCDB-4AA0-9346-BD2E-7A257E61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72" y="899050"/>
            <a:ext cx="9199667" cy="5958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9B8EF-020E-B645-8AFD-CE095F9D021F}"/>
              </a:ext>
            </a:extLst>
          </p:cNvPr>
          <p:cNvSpPr txBox="1"/>
          <p:nvPr/>
        </p:nvSpPr>
        <p:spPr>
          <a:xfrm>
            <a:off x="4383464" y="4647415"/>
            <a:ext cx="535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Aggregate IOC names for 500k channels: 0.075 seconds</a:t>
            </a:r>
          </a:p>
        </p:txBody>
      </p:sp>
    </p:spTree>
    <p:extLst>
      <p:ext uri="{BB962C8B-B14F-4D97-AF65-F5344CB8AC3E}">
        <p14:creationId xmlns:p14="http://schemas.microsoft.com/office/powerpoint/2010/main" val="197925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15F8-D887-564A-8696-A4EE714C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"/>
            <a:ext cx="10515600" cy="678929"/>
          </a:xfrm>
        </p:spPr>
        <p:txBody>
          <a:bodyPr>
            <a:normAutofit/>
          </a:bodyPr>
          <a:lstStyle/>
          <a:p>
            <a:r>
              <a:rPr lang="en-US" dirty="0"/>
              <a:t>Python: Loop over all Channels, catalog IOCs,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D5DA69-F125-A54A-9B47-8312E8F0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42" y="765541"/>
            <a:ext cx="3805505" cy="6037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838351-F5A0-E048-AEC6-5E77160A6C2E}"/>
              </a:ext>
            </a:extLst>
          </p:cNvPr>
          <p:cNvSpPr txBox="1"/>
          <p:nvPr/>
        </p:nvSpPr>
        <p:spPr>
          <a:xfrm>
            <a:off x="5506472" y="2978870"/>
            <a:ext cx="550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Loops over 500k PVs in about 10 seconds.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2AE5BA4-62DA-9443-BD05-EA38E6C2D2E9}"/>
              </a:ext>
            </a:extLst>
          </p:cNvPr>
          <p:cNvSpPr/>
          <p:nvPr/>
        </p:nvSpPr>
        <p:spPr>
          <a:xfrm>
            <a:off x="3838719" y="4025245"/>
            <a:ext cx="876693" cy="612742"/>
          </a:xfrm>
          <a:prstGeom prst="rightBrace">
            <a:avLst>
              <a:gd name="adj1" fmla="val 8333"/>
              <a:gd name="adj2" fmla="val 5137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2193D-7CE7-EC47-9405-5DE2F4EE9382}"/>
              </a:ext>
            </a:extLst>
          </p:cNvPr>
          <p:cNvSpPr txBox="1"/>
          <p:nvPr/>
        </p:nvSpPr>
        <p:spPr>
          <a:xfrm>
            <a:off x="4728547" y="4146950"/>
            <a:ext cx="175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Nested structure</a:t>
            </a:r>
          </a:p>
        </p:txBody>
      </p:sp>
    </p:spTree>
    <p:extLst>
      <p:ext uri="{BB962C8B-B14F-4D97-AF65-F5344CB8AC3E}">
        <p14:creationId xmlns:p14="http://schemas.microsoft.com/office/powerpoint/2010/main" val="250984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0244-3273-AE43-8166-D5A56A41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250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FC65D-E50B-2644-825F-D03C7EC9D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53" y="848412"/>
            <a:ext cx="10515600" cy="5328551"/>
          </a:xfrm>
        </p:spPr>
        <p:txBody>
          <a:bodyPr/>
          <a:lstStyle/>
          <a:p>
            <a:r>
              <a:rPr lang="en-US" dirty="0"/>
              <a:t>What happens when a record is removed from an IOC?</a:t>
            </a:r>
          </a:p>
          <a:p>
            <a:pPr lvl="1"/>
            <a:r>
              <a:rPr lang="en-US" dirty="0"/>
              <a:t>It remains in the channel finder but as “Inactive”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to really delete channel?</a:t>
            </a:r>
          </a:p>
          <a:p>
            <a:pPr lvl="1"/>
            <a:r>
              <a:rPr lang="en-US" dirty="0"/>
              <a:t>Web interface, …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4BC8CB-CF75-5549-9005-617D8354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56" y="1702284"/>
            <a:ext cx="5071732" cy="235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9E785-84D2-0B4A-86ED-5D661FC45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93" y="4226147"/>
            <a:ext cx="5510523" cy="23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17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C5C7-85F3-FF45-9BA1-EC767F6B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Notebook Example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642080-6109-4D45-9A20-F4747C168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4757"/>
            <a:ext cx="7291237" cy="52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93F8-D59D-2E4E-952C-04569F19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8404"/>
          </a:xfrm>
        </p:spPr>
        <p:txBody>
          <a:bodyPr/>
          <a:lstStyle/>
          <a:p>
            <a:r>
              <a:rPr lang="en-US" dirty="0"/>
              <a:t>EPICS: Distributed &amp; loosely coupled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8EE1-CE34-2549-A4A0-1524DF47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62" y="4292867"/>
            <a:ext cx="5198228" cy="245632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Start IOC </a:t>
            </a:r>
            <a:r>
              <a:rPr lang="en-US" dirty="0">
                <a:sym typeface="Wingdings" pitchFamily="2" charset="2"/>
              </a:rPr>
              <a:t> PVs are online</a:t>
            </a:r>
          </a:p>
          <a:p>
            <a:pPr lvl="1"/>
            <a:r>
              <a:rPr lang="en-US" dirty="0">
                <a:sym typeface="Wingdings" pitchFamily="2" charset="2"/>
              </a:rPr>
              <a:t>No need to register IOC</a:t>
            </a:r>
          </a:p>
          <a:p>
            <a:pPr lvl="1"/>
            <a:r>
              <a:rPr lang="en-US" dirty="0">
                <a:sym typeface="Wingdings" pitchFamily="2" charset="2"/>
              </a:rPr>
              <a:t>No need to reserve PV names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Like internet</a:t>
            </a:r>
          </a:p>
          <a:p>
            <a:pPr lvl="1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Flexibility!</a:t>
            </a:r>
          </a:p>
          <a:p>
            <a:pPr lvl="1"/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Few central bottlenecks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9A6AB-7CCE-7842-AABF-935769A90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"/>
          <a:stretch/>
        </p:blipFill>
        <p:spPr>
          <a:xfrm>
            <a:off x="60957" y="1338589"/>
            <a:ext cx="4986745" cy="250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1CD5A-94E5-8B46-A250-560F884C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65" y="1111237"/>
            <a:ext cx="7083335" cy="291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3868DC-6B88-AA45-907A-541FBADEAA70}"/>
              </a:ext>
            </a:extLst>
          </p:cNvPr>
          <p:cNvSpPr txBox="1">
            <a:spLocks/>
          </p:cNvSpPr>
          <p:nvPr/>
        </p:nvSpPr>
        <p:spPr>
          <a:xfrm>
            <a:off x="6794812" y="4292867"/>
            <a:ext cx="5198228" cy="2456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Start IOC </a:t>
            </a:r>
            <a:r>
              <a:rPr lang="en-US" dirty="0">
                <a:sym typeface="Wingdings" pitchFamily="2" charset="2"/>
              </a:rPr>
              <a:t> PVs are online</a:t>
            </a:r>
          </a:p>
          <a:p>
            <a:pPr lvl="1"/>
            <a:r>
              <a:rPr lang="en-US" dirty="0">
                <a:sym typeface="Wingdings" pitchFamily="2" charset="2"/>
              </a:rPr>
              <a:t>No spell checker</a:t>
            </a:r>
          </a:p>
          <a:p>
            <a:pPr lvl="1"/>
            <a:r>
              <a:rPr lang="en-US" dirty="0">
                <a:sym typeface="Wingdings" pitchFamily="2" charset="2"/>
              </a:rPr>
              <a:t>No “list all IOCs”, “list all PVs”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Like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Chaos!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Likely need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some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level of control…</a:t>
            </a:r>
          </a:p>
        </p:txBody>
      </p:sp>
    </p:spTree>
    <p:extLst>
      <p:ext uri="{BB962C8B-B14F-4D97-AF65-F5344CB8AC3E}">
        <p14:creationId xmlns:p14="http://schemas.microsoft.com/office/powerpoint/2010/main" val="30608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2F60-76E5-AB44-962F-5886AB5F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89"/>
            <a:ext cx="10515600" cy="945785"/>
          </a:xfrm>
        </p:spPr>
        <p:txBody>
          <a:bodyPr/>
          <a:lstStyle/>
          <a:p>
            <a:r>
              <a:rPr lang="en-US" dirty="0"/>
              <a:t>Channel 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A41F-63BF-7247-BF83-BF6775069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33659"/>
            <a:ext cx="10585704" cy="41937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Database of channels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IOCs can publish their records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With host name, contact person, ..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”</a:t>
            </a:r>
            <a:r>
              <a:rPr lang="en-US" dirty="0" err="1"/>
              <a:t>Recceiver</a:t>
            </a:r>
            <a:r>
              <a:rPr lang="en-US" dirty="0"/>
              <a:t>” tracks Active/Inactive PV status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à"/>
            </a:pPr>
            <a:r>
              <a:rPr lang="en-US" dirty="0"/>
              <a:t>Easy name lookup in CS-Studio</a:t>
            </a:r>
          </a:p>
          <a:p>
            <a:pPr>
              <a:buFont typeface="Wingdings" pitchFamily="2" charset="2"/>
              <a:buChar char="à"/>
            </a:pPr>
            <a:r>
              <a:rPr lang="en-US" dirty="0"/>
              <a:t>You may add other information and use in python scripts</a:t>
            </a:r>
          </a:p>
        </p:txBody>
      </p:sp>
      <p:pic>
        <p:nvPicPr>
          <p:cNvPr id="4" name="Picture 2" descr="@ChannelFinder">
            <a:hlinkClick r:id="rId2"/>
            <a:extLst>
              <a:ext uri="{FF2B5EF4-FFF2-40B4-BE49-F238E27FC236}">
                <a16:creationId xmlns:a16="http://schemas.microsoft.com/office/drawing/2014/main" id="{343FAFD6-03EC-0F20-D614-003DA8DC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11" y="346524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6C290-8F4E-80B2-F47A-DE5B6E33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47" y="346524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8642-D3CB-8A49-A35F-53DE815B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35531"/>
          </a:xfrm>
        </p:spPr>
        <p:txBody>
          <a:bodyPr/>
          <a:lstStyle/>
          <a:p>
            <a:r>
              <a:rPr lang="en-US" dirty="0"/>
              <a:t>History: APS ‘IRMIS’, ‘crawler’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37F5-5D5D-BD47-9860-F0EE139F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006" y="1568278"/>
            <a:ext cx="5226767" cy="5105400"/>
          </a:xfrm>
        </p:spPr>
        <p:txBody>
          <a:bodyPr/>
          <a:lstStyle/>
          <a:p>
            <a:r>
              <a:rPr lang="en-US" dirty="0"/>
              <a:t>Resulting info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Which IOC last held that record?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When did it last boot? Where?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Initial value of fields?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Current value of fields?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SNS: Abandoned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Parsing </a:t>
            </a:r>
            <a:r>
              <a:rPr lang="en-US" dirty="0" err="1">
                <a:solidFill>
                  <a:srgbClr val="FF0000"/>
                </a:solidFill>
              </a:rPr>
              <a:t>st.cmd</a:t>
            </a:r>
            <a:r>
              <a:rPr lang="en-US" dirty="0">
                <a:solidFill>
                  <a:srgbClr val="FF0000"/>
                </a:solidFill>
              </a:rPr>
              <a:t>, *.</a:t>
            </a:r>
            <a:r>
              <a:rPr lang="en-US" dirty="0" err="1">
                <a:solidFill>
                  <a:srgbClr val="FF0000"/>
                </a:solidFill>
              </a:rPr>
              <a:t>db</a:t>
            </a:r>
            <a:r>
              <a:rPr lang="en-US" dirty="0">
                <a:solidFill>
                  <a:srgbClr val="FF0000"/>
                </a:solidFill>
              </a:rPr>
              <a:t>, following ‘cd’ commands and macros is hard!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8D281-3D49-9741-87D0-0B0820F2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2" y="1568278"/>
            <a:ext cx="6041591" cy="5102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6547D-03C5-6E41-B2FD-1E3AAF9168AB}"/>
              </a:ext>
            </a:extLst>
          </p:cNvPr>
          <p:cNvSpPr txBox="1"/>
          <p:nvPr/>
        </p:nvSpPr>
        <p:spPr>
          <a:xfrm>
            <a:off x="8284172" y="6393631"/>
            <a:ext cx="363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IRMIS=Integrated Relational Model of Installed Systems</a:t>
            </a:r>
          </a:p>
        </p:txBody>
      </p:sp>
    </p:spTree>
    <p:extLst>
      <p:ext uri="{BB962C8B-B14F-4D97-AF65-F5344CB8AC3E}">
        <p14:creationId xmlns:p14="http://schemas.microsoft.com/office/powerpoint/2010/main" val="72849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6F78-A2A3-5641-9897-450F050D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Finder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383A7-AA63-F242-AA91-14095E4EA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Searchable list of “Channels”</a:t>
            </a:r>
          </a:p>
          <a:p>
            <a:r>
              <a:rPr lang="en-US" dirty="0"/>
              <a:t>Optional “Tags”</a:t>
            </a:r>
          </a:p>
          <a:p>
            <a:pPr lvl="1"/>
            <a:r>
              <a:rPr lang="en-US" dirty="0"/>
              <a:t>‘Magnet’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ImportantSetting</a:t>
            </a:r>
            <a:r>
              <a:rPr lang="en-US" dirty="0"/>
              <a:t>’</a:t>
            </a:r>
          </a:p>
          <a:p>
            <a:r>
              <a:rPr lang="en-US" dirty="0"/>
              <a:t>Optional “Properties”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iocNAME</a:t>
            </a:r>
            <a:r>
              <a:rPr lang="en-US" dirty="0">
                <a:solidFill>
                  <a:srgbClr val="00B050"/>
                </a:solidFill>
              </a:rPr>
              <a:t> = ‘</a:t>
            </a:r>
            <a:r>
              <a:rPr lang="en-US" dirty="0" err="1">
                <a:solidFill>
                  <a:srgbClr val="00B050"/>
                </a:solidFill>
              </a:rPr>
              <a:t>NameOfIOC</a:t>
            </a:r>
            <a:r>
              <a:rPr lang="en-US" dirty="0">
                <a:solidFill>
                  <a:srgbClr val="00B050"/>
                </a:solidFill>
              </a:rPr>
              <a:t>’</a:t>
            </a:r>
          </a:p>
          <a:p>
            <a:pPr lvl="1"/>
            <a:r>
              <a:rPr lang="en-US" dirty="0"/>
              <a:t>Type=‘Magnet’</a:t>
            </a:r>
          </a:p>
          <a:p>
            <a:pPr lvl="1"/>
            <a:r>
              <a:rPr lang="en-US" dirty="0"/>
              <a:t>Section=‘Front End’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Archive=‘Monitor, 00:01:00’</a:t>
            </a:r>
          </a:p>
          <a:p>
            <a:pPr lvl="1"/>
            <a:r>
              <a:rPr lang="en-US" dirty="0" err="1"/>
              <a:t>Zpos</a:t>
            </a:r>
            <a:r>
              <a:rPr lang="en-US" dirty="0"/>
              <a:t> = ‘10m’ (position from start of accelerator)</a:t>
            </a:r>
          </a:p>
          <a:p>
            <a:pPr lvl="1"/>
            <a:r>
              <a:rPr lang="en-US" dirty="0"/>
              <a:t>Readback=‘</a:t>
            </a:r>
            <a:r>
              <a:rPr lang="en-US" dirty="0" err="1"/>
              <a:t>NameOfAssociatedReadbackPV</a:t>
            </a:r>
            <a:r>
              <a:rPr lang="en-US" dirty="0"/>
              <a:t>’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C69AF9-93D2-9845-8F02-22A3DD89F7D5}"/>
              </a:ext>
            </a:extLst>
          </p:cNvPr>
          <p:cNvGrpSpPr/>
          <p:nvPr/>
        </p:nvGrpSpPr>
        <p:grpSpPr>
          <a:xfrm>
            <a:off x="2710366" y="2448297"/>
            <a:ext cx="2656573" cy="1800221"/>
            <a:chOff x="2800951" y="2983831"/>
            <a:chExt cx="2154455" cy="2058202"/>
          </a:xfrm>
        </p:grpSpPr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577A4314-7E65-5B4A-A6DD-48B5D25CDB85}"/>
                </a:ext>
              </a:extLst>
            </p:cNvPr>
            <p:cNvSpPr/>
            <p:nvPr/>
          </p:nvSpPr>
          <p:spPr>
            <a:xfrm>
              <a:off x="2800951" y="2983831"/>
              <a:ext cx="1559293" cy="298383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?!</a:t>
              </a:r>
            </a:p>
          </p:txBody>
        </p:sp>
        <p:sp>
          <p:nvSpPr>
            <p:cNvPr id="9" name="Left Arrow 8">
              <a:extLst>
                <a:ext uri="{FF2B5EF4-FFF2-40B4-BE49-F238E27FC236}">
                  <a16:creationId xmlns:a16="http://schemas.microsoft.com/office/drawing/2014/main" id="{70FD558C-9AB2-1F46-AC33-102B6E0726AA}"/>
                </a:ext>
              </a:extLst>
            </p:cNvPr>
            <p:cNvSpPr/>
            <p:nvPr/>
          </p:nvSpPr>
          <p:spPr>
            <a:xfrm>
              <a:off x="3396113" y="4743650"/>
              <a:ext cx="1559293" cy="298383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?!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78F1DD-D073-5A45-9249-B0A11B5358D6}"/>
              </a:ext>
            </a:extLst>
          </p:cNvPr>
          <p:cNvGrpSpPr/>
          <p:nvPr/>
        </p:nvGrpSpPr>
        <p:grpSpPr>
          <a:xfrm>
            <a:off x="5949857" y="2212891"/>
            <a:ext cx="5909911" cy="2173129"/>
            <a:chOff x="5948413" y="3158287"/>
            <a:chExt cx="5909911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194953-3D36-EB43-AE6A-69B167A2354D}"/>
                </a:ext>
              </a:extLst>
            </p:cNvPr>
            <p:cNvSpPr txBox="1"/>
            <p:nvPr/>
          </p:nvSpPr>
          <p:spPr>
            <a:xfrm>
              <a:off x="7687683" y="3158287"/>
              <a:ext cx="4170641" cy="1477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Find </a:t>
              </a:r>
              <a:r>
                <a:rPr lang="en-US" dirty="0" err="1"/>
                <a:t>iocName</a:t>
              </a:r>
              <a:r>
                <a:rPr lang="en-US" dirty="0"/>
                <a:t> for a PV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List all ‘Magnet’ channels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List all PVs with </a:t>
              </a:r>
              <a:r>
                <a:rPr lang="en-US" dirty="0" err="1"/>
                <a:t>iocName</a:t>
              </a:r>
              <a:r>
                <a:rPr lang="en-US" dirty="0"/>
                <a:t>=‘</a:t>
              </a:r>
              <a:r>
                <a:rPr lang="en-US" dirty="0" err="1"/>
                <a:t>someIOC</a:t>
              </a:r>
              <a:r>
                <a:rPr lang="en-US" dirty="0"/>
                <a:t>’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Get ‘archive’ settings for PVs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US" dirty="0"/>
                <a:t>Locate Readback for some setpoint</a:t>
              </a:r>
            </a:p>
          </p:txBody>
        </p:sp>
        <p:sp>
          <p:nvSpPr>
            <p:cNvPr id="6" name="Left Arrow 5">
              <a:extLst>
                <a:ext uri="{FF2B5EF4-FFF2-40B4-BE49-F238E27FC236}">
                  <a16:creationId xmlns:a16="http://schemas.microsoft.com/office/drawing/2014/main" id="{C51517C4-F2AA-104B-BED3-E268F8C6357C}"/>
                </a:ext>
              </a:extLst>
            </p:cNvPr>
            <p:cNvSpPr/>
            <p:nvPr/>
          </p:nvSpPr>
          <p:spPr>
            <a:xfrm rot="10800000">
              <a:off x="5948413" y="3685194"/>
              <a:ext cx="1739269" cy="5633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61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69990DB-1184-CB93-6F4A-1304638AAC6A}"/>
              </a:ext>
            </a:extLst>
          </p:cNvPr>
          <p:cNvCxnSpPr>
            <a:cxnSpLocks/>
          </p:cNvCxnSpPr>
          <p:nvPr/>
        </p:nvCxnSpPr>
        <p:spPr>
          <a:xfrm>
            <a:off x="3641416" y="2780225"/>
            <a:ext cx="605594" cy="81634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6A5933E7-91CE-5B13-F25F-C31D5C25EE1C}"/>
              </a:ext>
            </a:extLst>
          </p:cNvPr>
          <p:cNvSpPr txBox="1">
            <a:spLocks/>
          </p:cNvSpPr>
          <p:nvPr/>
        </p:nvSpPr>
        <p:spPr>
          <a:xfrm>
            <a:off x="131609" y="93943"/>
            <a:ext cx="2702741" cy="904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Ecosystem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FB1AAA-9BF5-3983-75A4-26B8841D8112}"/>
              </a:ext>
            </a:extLst>
          </p:cNvPr>
          <p:cNvSpPr/>
          <p:nvPr/>
        </p:nvSpPr>
        <p:spPr>
          <a:xfrm>
            <a:off x="3967655" y="3596570"/>
            <a:ext cx="4256690" cy="80434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Finder Web Service</a:t>
            </a:r>
          </a:p>
        </p:txBody>
      </p:sp>
      <p:sp>
        <p:nvSpPr>
          <p:cNvPr id="49" name="Can 48">
            <a:extLst>
              <a:ext uri="{FF2B5EF4-FFF2-40B4-BE49-F238E27FC236}">
                <a16:creationId xmlns:a16="http://schemas.microsoft.com/office/drawing/2014/main" id="{65B9F4B8-4811-CB2F-C45A-F6FC3C671246}"/>
              </a:ext>
            </a:extLst>
          </p:cNvPr>
          <p:cNvSpPr/>
          <p:nvPr/>
        </p:nvSpPr>
        <p:spPr>
          <a:xfrm>
            <a:off x="3967654" y="4273705"/>
            <a:ext cx="4256689" cy="940731"/>
          </a:xfrm>
          <a:prstGeom prst="can">
            <a:avLst>
              <a:gd name="adj" fmla="val 19029"/>
            </a:avLst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ElasticSearch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(used to be MySQL, ca. 2009)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3E3B58-326B-E28A-EBD0-1420F59ED36B}"/>
              </a:ext>
            </a:extLst>
          </p:cNvPr>
          <p:cNvSpPr/>
          <p:nvPr/>
        </p:nvSpPr>
        <p:spPr>
          <a:xfrm>
            <a:off x="4288694" y="200082"/>
            <a:ext cx="3742437" cy="2701053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Operator Interface/GUU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Lookup, Channel Table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CS-Studio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816383-3F7C-78E9-6944-BABD624C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12" y="1188598"/>
            <a:ext cx="1670800" cy="1618461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53D956B-1D3B-4C8E-CEEF-DBF9119DE0FB}"/>
              </a:ext>
            </a:extLst>
          </p:cNvPr>
          <p:cNvSpPr/>
          <p:nvPr/>
        </p:nvSpPr>
        <p:spPr>
          <a:xfrm>
            <a:off x="1917750" y="1258342"/>
            <a:ext cx="1894490" cy="1531309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RecSync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record names,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IOC Name,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‘info’ tags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A62F8C-9427-7E8B-F527-6391D9895984}"/>
              </a:ext>
            </a:extLst>
          </p:cNvPr>
          <p:cNvSpPr txBox="1"/>
          <p:nvPr/>
        </p:nvSpPr>
        <p:spPr>
          <a:xfrm>
            <a:off x="10633342" y="16361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5918E4-FDDE-4904-71A7-058E8E170EDB}"/>
              </a:ext>
            </a:extLst>
          </p:cNvPr>
          <p:cNvSpPr/>
          <p:nvPr/>
        </p:nvSpPr>
        <p:spPr>
          <a:xfrm>
            <a:off x="368035" y="1769191"/>
            <a:ext cx="1114945" cy="51311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9A357C-BCDD-69BA-51EE-DC34810AA4FE}"/>
              </a:ext>
            </a:extLst>
          </p:cNvPr>
          <p:cNvSpPr/>
          <p:nvPr/>
        </p:nvSpPr>
        <p:spPr>
          <a:xfrm>
            <a:off x="222668" y="1583623"/>
            <a:ext cx="1114945" cy="51311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IOCs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427C3A-DCD1-8751-7B0F-DB263B803CF6}"/>
              </a:ext>
            </a:extLst>
          </p:cNvPr>
          <p:cNvCxnSpPr>
            <a:cxnSpLocks/>
            <a:stCxn id="54" idx="3"/>
            <a:endCxn id="52" idx="1"/>
          </p:cNvCxnSpPr>
          <p:nvPr/>
        </p:nvCxnSpPr>
        <p:spPr>
          <a:xfrm flipV="1">
            <a:off x="1482980" y="2023997"/>
            <a:ext cx="434770" cy="175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4BD8FDE-AFC0-6540-B69E-641ACFE426F3}"/>
              </a:ext>
            </a:extLst>
          </p:cNvPr>
          <p:cNvCxnSpPr>
            <a:cxnSpLocks/>
          </p:cNvCxnSpPr>
          <p:nvPr/>
        </p:nvCxnSpPr>
        <p:spPr>
          <a:xfrm flipV="1">
            <a:off x="6172636" y="2919437"/>
            <a:ext cx="0" cy="677134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D33C09-C493-CA00-E856-AEB25C9EB428}"/>
              </a:ext>
            </a:extLst>
          </p:cNvPr>
          <p:cNvCxnSpPr>
            <a:cxnSpLocks/>
          </p:cNvCxnSpPr>
          <p:nvPr/>
        </p:nvCxnSpPr>
        <p:spPr>
          <a:xfrm flipV="1">
            <a:off x="8072815" y="2481944"/>
            <a:ext cx="1118319" cy="111462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D28274A-BA96-A900-FD52-DA1313C7AB49}"/>
              </a:ext>
            </a:extLst>
          </p:cNvPr>
          <p:cNvSpPr/>
          <p:nvPr/>
        </p:nvSpPr>
        <p:spPr>
          <a:xfrm>
            <a:off x="8738026" y="998766"/>
            <a:ext cx="3257185" cy="144834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High-Level Apps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Python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875BE6-0DE8-D182-3A61-1D91588D36BB}"/>
              </a:ext>
            </a:extLst>
          </p:cNvPr>
          <p:cNvSpPr/>
          <p:nvPr/>
        </p:nvSpPr>
        <p:spPr>
          <a:xfrm>
            <a:off x="8868293" y="1917935"/>
            <a:ext cx="2996650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cf.find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(‘DTL*   type=Magnet’)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20BB681-E838-FBA7-3EAC-F1B3D8A02292}"/>
              </a:ext>
            </a:extLst>
          </p:cNvPr>
          <p:cNvCxnSpPr>
            <a:cxnSpLocks/>
          </p:cNvCxnSpPr>
          <p:nvPr/>
        </p:nvCxnSpPr>
        <p:spPr>
          <a:xfrm flipV="1">
            <a:off x="5998048" y="5214436"/>
            <a:ext cx="0" cy="459686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CEAF336-4893-4636-69BC-FFF2254111E6}"/>
              </a:ext>
            </a:extLst>
          </p:cNvPr>
          <p:cNvSpPr/>
          <p:nvPr/>
        </p:nvSpPr>
        <p:spPr>
          <a:xfrm>
            <a:off x="4431113" y="5674122"/>
            <a:ext cx="3185229" cy="1133303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Maintenance, Statistics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API, Shell, Python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BEF98A-73B1-2C8B-1FC0-80318119A53A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8224345" y="3965747"/>
            <a:ext cx="715671" cy="3299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A3EB694-6036-1A6A-35E6-38CF140510BC}"/>
              </a:ext>
            </a:extLst>
          </p:cNvPr>
          <p:cNvSpPr/>
          <p:nvPr/>
        </p:nvSpPr>
        <p:spPr>
          <a:xfrm>
            <a:off x="8940016" y="3564729"/>
            <a:ext cx="3133302" cy="1007271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Archive Config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API, Shell, Python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6CBB3D-D60D-8D9B-909F-A8D0E72A1AFA}"/>
              </a:ext>
            </a:extLst>
          </p:cNvPr>
          <p:cNvSpPr/>
          <p:nvPr/>
        </p:nvSpPr>
        <p:spPr>
          <a:xfrm>
            <a:off x="412280" y="3875397"/>
            <a:ext cx="1894490" cy="444645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IRMIS Import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2842075-1D43-C2FE-A271-287A9F56F37C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2306770" y="4097720"/>
            <a:ext cx="1660884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2A6F38C6-DCAD-94A4-B886-6440B0B4E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70" t="57264" r="55261" b="23598"/>
          <a:stretch/>
        </p:blipFill>
        <p:spPr>
          <a:xfrm>
            <a:off x="4390634" y="1500906"/>
            <a:ext cx="1484863" cy="9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96A5-4D5E-34B1-5CDA-F60904E0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r>
              <a:rPr lang="en-US" dirty="0"/>
              <a:t>Initial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4C75-32FB-3AB1-4FDC-78FCBA87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Install &amp; run Elasticsearch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 	Open web browser to </a:t>
            </a:r>
            <a:r>
              <a:rPr lang="en-US" dirty="0">
                <a:sym typeface="Wingdings" pitchFamily="2" charset="2"/>
                <a:hlinkClick r:id="rId2"/>
              </a:rPr>
              <a:t>http://localhost:9200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&amp; run </a:t>
            </a:r>
            <a:r>
              <a:rPr lang="en-US" dirty="0" err="1"/>
              <a:t>ChannelFinder</a:t>
            </a:r>
            <a:endParaRPr lang="en-US" dirty="0"/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  	Open web browser to </a:t>
            </a:r>
            <a:r>
              <a:rPr lang="en-US" dirty="0">
                <a:sym typeface="Wingdings" pitchFamily="2" charset="2"/>
                <a:hlinkClick r:id="rId2"/>
              </a:rPr>
              <a:t>http://localhost:8080</a:t>
            </a: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&amp; run </a:t>
            </a:r>
            <a:r>
              <a:rPr lang="en-US" dirty="0" err="1"/>
              <a:t>Recceiver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Instrument IOCs to publish their records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rgbClr val="0070C0"/>
                </a:solidFill>
              </a:rPr>
              <a:t>In training setup, see /</a:t>
            </a:r>
            <a:r>
              <a:rPr lang="en-US" dirty="0" err="1">
                <a:solidFill>
                  <a:srgbClr val="0070C0"/>
                </a:solidFill>
              </a:rPr>
              <a:t>ics</a:t>
            </a:r>
            <a:r>
              <a:rPr lang="en-US" dirty="0">
                <a:solidFill>
                  <a:srgbClr val="0070C0"/>
                </a:solidFill>
              </a:rPr>
              <a:t>/examples/26_ChannelFinder</a:t>
            </a:r>
          </a:p>
        </p:txBody>
      </p:sp>
    </p:spTree>
    <p:extLst>
      <p:ext uri="{BB962C8B-B14F-4D97-AF65-F5344CB8AC3E}">
        <p14:creationId xmlns:p14="http://schemas.microsoft.com/office/powerpoint/2010/main" val="46176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1584-90BF-C24F-BF7B-3576C3F7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534"/>
          </a:xfrm>
        </p:spPr>
        <p:txBody>
          <a:bodyPr/>
          <a:lstStyle/>
          <a:p>
            <a:r>
              <a:rPr lang="en-US" dirty="0"/>
              <a:t>Instrumenting an IOC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05896-73B2-4243-979C-EE3CF60D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96" y="1623495"/>
            <a:ext cx="42824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abcApp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src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Makefile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ABC_DBD +=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reccaster.dbd</a:t>
            </a:r>
            <a:endParaRPr lang="en-US" sz="2000" dirty="0">
              <a:solidFill>
                <a:srgbClr val="00B050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ABC_LIBS +=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reccaster</a:t>
            </a:r>
            <a:endParaRPr lang="en-US" sz="2000" dirty="0">
              <a:solidFill>
                <a:srgbClr val="00B050"/>
              </a:solidFill>
              <a:latin typeface="Courier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777CFF-74D1-C444-A4F7-EA1507A7E0C1}"/>
              </a:ext>
            </a:extLst>
          </p:cNvPr>
          <p:cNvSpPr txBox="1">
            <a:spLocks/>
          </p:cNvSpPr>
          <p:nvPr/>
        </p:nvSpPr>
        <p:spPr>
          <a:xfrm>
            <a:off x="5881036" y="1623495"/>
            <a:ext cx="6131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iocBoot</a:t>
            </a:r>
            <a:r>
              <a:rPr lang="en-US" dirty="0"/>
              <a:t>/</a:t>
            </a:r>
            <a:r>
              <a:rPr lang="en-US" dirty="0" err="1"/>
              <a:t>iocAbc</a:t>
            </a:r>
            <a:r>
              <a:rPr lang="en-US" dirty="0"/>
              <a:t>/</a:t>
            </a:r>
            <a:r>
              <a:rPr lang="en-US" dirty="0" err="1"/>
              <a:t>st.cmd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# Nice, but optional</a:t>
            </a:r>
          </a:p>
          <a:p>
            <a:pPr marL="0" indent="0">
              <a:buNone/>
            </a:pPr>
            <a:r>
              <a:rPr lang="en-US" sz="2000" dirty="0" err="1">
                <a:latin typeface="Courier" pitchFamily="2" charset="0"/>
              </a:rPr>
              <a:t>epicsEnvSet</a:t>
            </a:r>
            <a:r>
              <a:rPr lang="en-US" sz="2000" dirty="0">
                <a:latin typeface="Courier" pitchFamily="2" charset="0"/>
              </a:rPr>
              <a:t>("IOCNAME", "abc-ioc1")</a:t>
            </a:r>
          </a:p>
          <a:p>
            <a:pPr marL="0" indent="0">
              <a:buNone/>
            </a:pPr>
            <a:r>
              <a:rPr lang="en-US" sz="2000" dirty="0" err="1">
                <a:latin typeface="Courier" pitchFamily="2" charset="0"/>
              </a:rPr>
              <a:t>epicsEnvSet</a:t>
            </a:r>
            <a:r>
              <a:rPr lang="en-US" sz="2000" dirty="0">
                <a:latin typeface="Courier" pitchFamily="2" charset="0"/>
              </a:rPr>
              <a:t>("ENGINEER", "Fred")</a:t>
            </a:r>
          </a:p>
          <a:p>
            <a:pPr marL="0" indent="0">
              <a:buNone/>
            </a:pPr>
            <a:r>
              <a:rPr lang="en-US" sz="2000" dirty="0" err="1">
                <a:latin typeface="Courier" pitchFamily="2" charset="0"/>
              </a:rPr>
              <a:t>epicsEnvSet</a:t>
            </a:r>
            <a:r>
              <a:rPr lang="en-US" sz="2000" dirty="0">
                <a:latin typeface="Courier" pitchFamily="2" charset="0"/>
              </a:rPr>
              <a:t>("LOCATION", "Rack 123")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2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DD78-4E49-EB41-B7D4-69052BE2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08" y="0"/>
            <a:ext cx="10515600" cy="1078523"/>
          </a:xfrm>
        </p:spPr>
        <p:txBody>
          <a:bodyPr/>
          <a:lstStyle/>
          <a:p>
            <a:r>
              <a:rPr lang="en-US" dirty="0"/>
              <a:t>CS-Studio: PV Name Completion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31810-87BB-7942-ADF3-00AEDDD859D8}"/>
              </a:ext>
            </a:extLst>
          </p:cNvPr>
          <p:cNvSpPr txBox="1"/>
          <p:nvPr/>
        </p:nvSpPr>
        <p:spPr>
          <a:xfrm>
            <a:off x="1620903" y="5056434"/>
            <a:ext cx="225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PVs from example IOC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96F98B-2A5D-C001-CA3B-A631063F9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38" y="1078523"/>
            <a:ext cx="3948639" cy="381774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2D66FEDD-0777-FA6D-5A21-6A3A3C5CC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071" y="1078523"/>
            <a:ext cx="3131719" cy="52799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AF3373-B76B-F5E3-740E-CE4136325192}"/>
              </a:ext>
            </a:extLst>
          </p:cNvPr>
          <p:cNvSpPr txBox="1"/>
          <p:nvPr/>
        </p:nvSpPr>
        <p:spPr>
          <a:xfrm>
            <a:off x="9010182" y="3349152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Finder demo channels</a:t>
            </a:r>
          </a:p>
        </p:txBody>
      </p:sp>
    </p:spTree>
    <p:extLst>
      <p:ext uri="{BB962C8B-B14F-4D97-AF65-F5344CB8AC3E}">
        <p14:creationId xmlns:p14="http://schemas.microsoft.com/office/powerpoint/2010/main" val="45901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DD78-4E49-EB41-B7D4-69052BE2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59"/>
            <a:ext cx="10515600" cy="762427"/>
          </a:xfrm>
        </p:spPr>
        <p:txBody>
          <a:bodyPr/>
          <a:lstStyle/>
          <a:p>
            <a:r>
              <a:rPr lang="en-US" dirty="0"/>
              <a:t>CS-Studio: Channel ‘Table’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E99B0-2016-DA4D-8FC9-F9E4152B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845"/>
            <a:ext cx="12192000" cy="5376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02663F-F1A4-3C45-A218-EA276AD9AFF5}"/>
              </a:ext>
            </a:extLst>
          </p:cNvPr>
          <p:cNvSpPr txBox="1"/>
          <p:nvPr/>
        </p:nvSpPr>
        <p:spPr>
          <a:xfrm>
            <a:off x="3723588" y="1035513"/>
            <a:ext cx="364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elaborate demo data from BNL</a:t>
            </a:r>
          </a:p>
        </p:txBody>
      </p:sp>
    </p:spTree>
    <p:extLst>
      <p:ext uri="{BB962C8B-B14F-4D97-AF65-F5344CB8AC3E}">
        <p14:creationId xmlns:p14="http://schemas.microsoft.com/office/powerpoint/2010/main" val="233208349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Macintosh PowerPoint</Application>
  <PresentationFormat>Widescreen</PresentationFormat>
  <Paragraphs>156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Century Gothic</vt:lpstr>
      <vt:lpstr>Courier</vt:lpstr>
      <vt:lpstr>Wingdings</vt:lpstr>
      <vt:lpstr>ORNL</vt:lpstr>
      <vt:lpstr>Channel Finder</vt:lpstr>
      <vt:lpstr>EPICS: Distributed &amp; loosely coupled</vt:lpstr>
      <vt:lpstr>History: APS ‘IRMIS’, ‘crawler’</vt:lpstr>
      <vt:lpstr>Channel Finder 101</vt:lpstr>
      <vt:lpstr>PowerPoint Presentation</vt:lpstr>
      <vt:lpstr>Initial Setup</vt:lpstr>
      <vt:lpstr>Instrumenting an IOC </vt:lpstr>
      <vt:lpstr>CS-Studio: PV Name Completion</vt:lpstr>
      <vt:lpstr>CS-Studio: Channel ‘Table’</vt:lpstr>
      <vt:lpstr>Search Options: “*Pattern*  tag  prop=*value*”</vt:lpstr>
      <vt:lpstr>Integration</vt:lpstr>
      <vt:lpstr>Especially useful for Disconnected Channels</vt:lpstr>
      <vt:lpstr>Create you own tools</vt:lpstr>
      <vt:lpstr>Elasticsearch: Count PVs</vt:lpstr>
      <vt:lpstr>Elasticsearch: List IOCs</vt:lpstr>
      <vt:lpstr>But it’s fast</vt:lpstr>
      <vt:lpstr>Python: Loop over all Channels, catalog IOCs, …</vt:lpstr>
      <vt:lpstr>Questions</vt:lpstr>
      <vt:lpstr>Python Notebook Example</vt:lpstr>
      <vt:lpstr>Channel Finder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2022-08-26T20:11:19Z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